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3" r:id="rId2"/>
    <p:sldId id="257" r:id="rId3"/>
    <p:sldId id="281" r:id="rId4"/>
    <p:sldId id="266" r:id="rId5"/>
    <p:sldId id="263" r:id="rId6"/>
    <p:sldId id="264" r:id="rId7"/>
    <p:sldId id="268" r:id="rId8"/>
    <p:sldId id="284" r:id="rId9"/>
    <p:sldId id="277" r:id="rId10"/>
    <p:sldId id="259" r:id="rId11"/>
    <p:sldId id="278" r:id="rId12"/>
    <p:sldId id="274" r:id="rId13"/>
    <p:sldId id="275" r:id="rId14"/>
    <p:sldId id="262" r:id="rId15"/>
    <p:sldId id="283" r:id="rId16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64C2A-2159-4C5C-BB46-10C181C3963A}" type="datetimeFigureOut">
              <a:rPr lang="sv-SE" smtClean="0"/>
              <a:t>2023-11-22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32E2E-32F5-41BB-B794-D52BB086C5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9227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232E2E-32F5-41BB-B794-D52BB086C524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86213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232E2E-32F5-41BB-B794-D52BB086C524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25531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232E2E-32F5-41BB-B794-D52BB086C524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23555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232E2E-32F5-41BB-B794-D52BB086C524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8376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232E2E-32F5-41BB-B794-D52BB086C524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62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232E2E-32F5-41BB-B794-D52BB086C524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7749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232E2E-32F5-41BB-B794-D52BB086C524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7416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232E2E-32F5-41BB-B794-D52BB086C524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06918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232E2E-32F5-41BB-B794-D52BB086C524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14928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232E2E-32F5-41BB-B794-D52BB086C524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52306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232E2E-32F5-41BB-B794-D52BB086C524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02197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232E2E-32F5-41BB-B794-D52BB086C524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3819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88A91-D56C-41E3-BAE3-069453C56555}" type="datetimeFigureOut">
              <a:rPr lang="sv-SE" smtClean="0"/>
              <a:t>2023-11-22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3380A-BA32-4C6D-BBEF-AF16AF01BDD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7834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88A91-D56C-41E3-BAE3-069453C56555}" type="datetimeFigureOut">
              <a:rPr lang="sv-SE" smtClean="0"/>
              <a:t>2023-11-22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3380A-BA32-4C6D-BBEF-AF16AF01BDD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17136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88A91-D56C-41E3-BAE3-069453C56555}" type="datetimeFigureOut">
              <a:rPr lang="sv-SE" smtClean="0"/>
              <a:t>2023-11-22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3380A-BA32-4C6D-BBEF-AF16AF01BDD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38904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88A91-D56C-41E3-BAE3-069453C56555}" type="datetimeFigureOut">
              <a:rPr lang="sv-SE" smtClean="0"/>
              <a:t>2023-11-22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3380A-BA32-4C6D-BBEF-AF16AF01BDD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82860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88A91-D56C-41E3-BAE3-069453C56555}" type="datetimeFigureOut">
              <a:rPr lang="sv-SE" smtClean="0"/>
              <a:t>2023-11-22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3380A-BA32-4C6D-BBEF-AF16AF01BDD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77977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88A91-D56C-41E3-BAE3-069453C56555}" type="datetimeFigureOut">
              <a:rPr lang="sv-SE" smtClean="0"/>
              <a:t>2023-11-22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3380A-BA32-4C6D-BBEF-AF16AF01BDD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15457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88A91-D56C-41E3-BAE3-069453C56555}" type="datetimeFigureOut">
              <a:rPr lang="sv-SE" smtClean="0"/>
              <a:t>2023-11-22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3380A-BA32-4C6D-BBEF-AF16AF01BDD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051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88A91-D56C-41E3-BAE3-069453C56555}" type="datetimeFigureOut">
              <a:rPr lang="sv-SE" smtClean="0"/>
              <a:t>2023-11-22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3380A-BA32-4C6D-BBEF-AF16AF01BDD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5221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88A91-D56C-41E3-BAE3-069453C56555}" type="datetimeFigureOut">
              <a:rPr lang="sv-SE" smtClean="0"/>
              <a:t>2023-11-22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3380A-BA32-4C6D-BBEF-AF16AF01BDD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0064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88A91-D56C-41E3-BAE3-069453C56555}" type="datetimeFigureOut">
              <a:rPr lang="sv-SE" smtClean="0"/>
              <a:t>2023-11-22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3380A-BA32-4C6D-BBEF-AF16AF01BDD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54355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88A91-D56C-41E3-BAE3-069453C56555}" type="datetimeFigureOut">
              <a:rPr lang="sv-SE" smtClean="0"/>
              <a:t>2023-11-22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3380A-BA32-4C6D-BBEF-AF16AF01BDD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46017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88A91-D56C-41E3-BAE3-069453C56555}" type="datetimeFigureOut">
              <a:rPr lang="sv-SE" smtClean="0"/>
              <a:t>2023-11-22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3380A-BA32-4C6D-BBEF-AF16AF01BDD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23266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38"/>
          <a:stretch/>
        </p:blipFill>
        <p:spPr>
          <a:xfrm>
            <a:off x="1000434" y="1904283"/>
            <a:ext cx="3173564" cy="344885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v-SE" altLang="sv-SE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Ni som </a:t>
            </a:r>
            <a:r>
              <a:rPr lang="sv-SE" altLang="sv-SE" b="1" dirty="0">
                <a:latin typeface="Calibri Light" panose="020F03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ö</a:t>
            </a:r>
            <a:r>
              <a:rPr lang="sv-SE" altLang="sv-SE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ppnar</a:t>
            </a:r>
            <a:br>
              <a:rPr lang="sv-SE" altLang="sv-SE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50658" y="1825625"/>
            <a:ext cx="6703142" cy="4351338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v-SE" altLang="sv-SE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Tryck upp </a:t>
            </a:r>
            <a:r>
              <a:rPr lang="sv-SE" altLang="sv-SE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jallusiet</a:t>
            </a:r>
            <a:endParaRPr lang="sv-SE" altLang="sv-SE" sz="1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sv-SE" altLang="sv-SE" sz="1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v-SE" altLang="sv-SE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Förbered kaffe/(tevatten)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sv-SE" altLang="sv-SE" sz="1700" dirty="0"/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v-SE" altLang="sv-SE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Sätt på ugnen för bullar och baguettebakning, se instruktion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sv-SE" altLang="sv-SE" sz="1700" dirty="0"/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v-SE" altLang="sv-SE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Fyll på korvlådan med vatten, se instruktion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sv-SE" altLang="sv-SE" sz="1700" dirty="0"/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v-SE" altLang="sv-SE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Plocka fram varor, dryck, baguetter,  se instruktion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sv-SE" altLang="sv-SE" sz="1700" dirty="0"/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v-SE" altLang="sv-SE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Ställ ut/fyll på godis. Godis finns i skåpet märkt godis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sv-SE" altLang="sv-SE" sz="1700" dirty="0"/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v-SE" altLang="sv-SE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 fram toast ur frys (om det finns färdiga där) eller gör toast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sv-SE" altLang="sv-SE" sz="1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v-SE" altLang="sv-SE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Använd rena redskap, håll rent på arbetsbänken och diska knivar och skärbrädor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sv-SE" altLang="sv-SE" sz="1700" dirty="0"/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v-SE" altLang="sv-SE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Tvätta händer innan hantering av matvaror, se instruktion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sv-SE" altLang="sv-SE" sz="1700" dirty="0"/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v-SE" altLang="sv-SE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Använd handskar och förkläde</a:t>
            </a:r>
            <a:endParaRPr lang="sv-SE" altLang="sv-SE" sz="1700" dirty="0"/>
          </a:p>
          <a:p>
            <a:pPr marL="0" indent="0">
              <a:buNone/>
            </a:pPr>
            <a:endParaRPr lang="sv-SE" sz="1700" dirty="0"/>
          </a:p>
        </p:txBody>
      </p:sp>
    </p:spTree>
    <p:extLst>
      <p:ext uri="{BB962C8B-B14F-4D97-AF65-F5344CB8AC3E}">
        <p14:creationId xmlns:p14="http://schemas.microsoft.com/office/powerpoint/2010/main" val="232415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38"/>
          <a:stretch/>
        </p:blipFill>
        <p:spPr>
          <a:xfrm>
            <a:off x="1000434" y="1904283"/>
            <a:ext cx="3173564" cy="344885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v-SE" b="1" dirty="0"/>
              <a:t>A-lags match-vad gäller då?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650658" y="1825625"/>
            <a:ext cx="6703142" cy="435133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 fontScale="77500" lnSpcReduction="20000"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buNone/>
            </a:pPr>
            <a:r>
              <a:rPr lang="sv-SE" sz="2400" dirty="0"/>
              <a:t>Arrangemangsgruppen ansvarar för att beställa antal bullar de behöver, de ansvarar också för att det noteras på ”sin” lista.</a:t>
            </a:r>
          </a:p>
          <a:p>
            <a:pPr marL="0" indent="0">
              <a:buNone/>
            </a:pPr>
            <a:r>
              <a:rPr lang="sv-SE" sz="2400" dirty="0"/>
              <a:t>Ni noterar endast allt som ev. Sekretariat, A-lag och övriga hämtar ifrån kiosken. Lista finna i pärmen</a:t>
            </a:r>
          </a:p>
          <a:p>
            <a:pPr marL="0" indent="0">
              <a:spcAft>
                <a:spcPts val="600"/>
              </a:spcAft>
              <a:buNone/>
            </a:pPr>
            <a:endParaRPr lang="sv-SE" altLang="sv-SE" sz="2400" dirty="0">
              <a:latin typeface="+mn-lt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sv-SE" altLang="sv-SE" sz="2400" b="1" dirty="0"/>
              <a:t>Tekniska mötet</a:t>
            </a:r>
            <a:r>
              <a:rPr lang="sv-SE" altLang="sv-SE" sz="2400" dirty="0"/>
              <a:t> som hålls på kansliet, de behöver bullar ca 7-8 st någon i arrangemangsgruppen återkopplar till er om antal. De ansvarar även för att det blir noterat</a:t>
            </a:r>
          </a:p>
          <a:p>
            <a:pPr marL="0" indent="0">
              <a:spcAft>
                <a:spcPts val="600"/>
              </a:spcAft>
              <a:buNone/>
            </a:pPr>
            <a:endParaRPr lang="sv-SE" altLang="sv-SE" sz="2400" dirty="0">
              <a:latin typeface="+mn-lt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sv-SE" altLang="sv-SE" sz="2400" b="1" dirty="0">
                <a:latin typeface="+mn-lt"/>
              </a:rPr>
              <a:t>Vip-rum</a:t>
            </a:r>
            <a:r>
              <a:rPr lang="sv-SE" altLang="sv-SE" sz="2400" dirty="0">
                <a:latin typeface="+mn-lt"/>
              </a:rPr>
              <a:t>- antal bullar meddelas samma dag av ansvarig i               </a:t>
            </a:r>
            <a:r>
              <a:rPr lang="sv-SE" altLang="sv-SE" sz="2400" dirty="0" err="1">
                <a:latin typeface="+mn-lt"/>
              </a:rPr>
              <a:t>VIP-rummet</a:t>
            </a:r>
            <a:endParaRPr lang="sv-SE" altLang="sv-SE" sz="2400" dirty="0">
              <a:latin typeface="+mn-lt"/>
            </a:endParaRP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sv-SE" altLang="sv-SE" sz="2400" dirty="0">
                <a:latin typeface="+mn-lt"/>
              </a:rPr>
              <a:t>Bullar gräddas och läggs i korg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sv-SE" altLang="sv-SE" sz="2400" dirty="0">
                <a:latin typeface="+mn-lt"/>
              </a:rPr>
              <a:t>Redovisning av antal som hämtas ansvarar arrangemangsgruppen för</a:t>
            </a:r>
          </a:p>
          <a:p>
            <a:pPr marL="0" indent="0">
              <a:spcAft>
                <a:spcPts val="600"/>
              </a:spcAft>
              <a:buNone/>
            </a:pPr>
            <a:endParaRPr lang="sv-SE" altLang="sv-SE" sz="2400" dirty="0">
              <a:latin typeface="+mn-lt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sv-SE" altLang="sv-SE" sz="2400" dirty="0">
                <a:latin typeface="+mn-lt"/>
              </a:rPr>
              <a:t>Pappret som ni fyller i lägg till Kansliet lämnas i brevlådan på kanslidörren.</a:t>
            </a:r>
            <a:endParaRPr lang="fi-FI" altLang="sv-SE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43330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8" r="5283"/>
          <a:stretch/>
        </p:blipFill>
        <p:spPr>
          <a:xfrm>
            <a:off x="799188" y="1904281"/>
            <a:ext cx="3374810" cy="4272681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v-SE" b="1" dirty="0"/>
              <a:t>A-lags match-vad gäller då?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36008" y="1825625"/>
            <a:ext cx="6717792" cy="4351338"/>
          </a:xfrm>
        </p:spPr>
        <p:txBody>
          <a:bodyPr>
            <a:normAutofit/>
          </a:bodyPr>
          <a:lstStyle/>
          <a:p>
            <a:r>
              <a:rPr lang="sv-SE" sz="2400" dirty="0"/>
              <a:t>Koka kaffe i god tid innan matchstart och paus i match</a:t>
            </a:r>
          </a:p>
          <a:p>
            <a:r>
              <a:rPr lang="sv-SE" sz="2400" dirty="0"/>
              <a:t>Ha många som kan serva i paus  så vi slipper långa köer</a:t>
            </a:r>
          </a:p>
          <a:p>
            <a:r>
              <a:rPr lang="sv-SE" sz="2400" dirty="0"/>
              <a:t>Tänk på att vara många efter matchen för städning på läktaren</a:t>
            </a:r>
          </a:p>
          <a:p>
            <a:r>
              <a:rPr lang="sv-SE" sz="2400" dirty="0"/>
              <a:t>Glöm ej att gå in i B-hallen och kolla så allt ser bra ut. </a:t>
            </a:r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endParaRPr lang="sv-SE" sz="2400" dirty="0"/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4236288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3"/>
          <a:srcRect l="6287" r="5433" b="-2"/>
          <a:stretch/>
        </p:blipFill>
        <p:spPr>
          <a:xfrm>
            <a:off x="799188" y="1904281"/>
            <a:ext cx="3374810" cy="4272681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v-SE" altLang="sv-SE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Ni som st</a:t>
            </a:r>
            <a:r>
              <a:rPr lang="sv-SE" altLang="sv-SE" b="1" dirty="0">
                <a:latin typeface="Calibri Light" panose="020F03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ä</a:t>
            </a:r>
            <a:r>
              <a:rPr lang="sv-SE" altLang="sv-SE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nger</a:t>
            </a:r>
            <a:br>
              <a:rPr lang="sv-SE" altLang="sv-SE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36008" y="951470"/>
            <a:ext cx="6717792" cy="5225493"/>
          </a:xfrm>
        </p:spPr>
        <p:txBody>
          <a:bodyPr>
            <a:normAutofit fontScale="32500" lnSpcReduction="20000"/>
          </a:bodyPr>
          <a:lstStyle/>
          <a:p>
            <a:r>
              <a:rPr lang="sv-SE" sz="4300" b="1" dirty="0"/>
              <a:t>Ni som stänger</a:t>
            </a:r>
            <a:r>
              <a:rPr lang="sv-SE" sz="4300" dirty="0"/>
              <a:t> </a:t>
            </a:r>
          </a:p>
          <a:p>
            <a:pPr lvl="0"/>
            <a:r>
              <a:rPr lang="sv-SE" sz="4300" dirty="0"/>
              <a:t>Ta ur den inre behållaren i korvkokaren och häll ut. Häll även ut vattnet under korvlådan, på lördag kväll om de är matcher på söndagen kan vattnet vara kvar. Töm ut i hinken och töm hinken.</a:t>
            </a:r>
          </a:p>
          <a:p>
            <a:pPr lvl="0"/>
            <a:r>
              <a:rPr lang="sv-SE" sz="4300" dirty="0"/>
              <a:t>Allt som använts ska vara diskat och avtorkat, inställt i skåp och lådor</a:t>
            </a:r>
          </a:p>
          <a:p>
            <a:pPr lvl="0"/>
            <a:r>
              <a:rPr lang="sv-SE" sz="4300" dirty="0"/>
              <a:t>iPaden ska läggas i sin svartaväska och låsas in i godisskåpet</a:t>
            </a:r>
          </a:p>
          <a:p>
            <a:pPr lvl="0"/>
            <a:r>
              <a:rPr lang="sv-SE" sz="4300" dirty="0"/>
              <a:t>Plocka in från bänkarna utanför kiosken</a:t>
            </a:r>
          </a:p>
          <a:p>
            <a:pPr lvl="0"/>
            <a:r>
              <a:rPr lang="sv-SE" sz="4300" dirty="0"/>
              <a:t>Häll ut ev. kaffe, ställ in kylvaror</a:t>
            </a:r>
          </a:p>
          <a:p>
            <a:r>
              <a:rPr lang="sv-SE" sz="4300" dirty="0"/>
              <a:t>Lås in kassaskrinet i godisskåpet</a:t>
            </a:r>
          </a:p>
          <a:p>
            <a:pPr lvl="0"/>
            <a:r>
              <a:rPr lang="sv-SE" sz="4300" dirty="0"/>
              <a:t>Ta in godiset i godisskåpet, lås skåpet! Glöm inte att låsa Läskkylen</a:t>
            </a:r>
          </a:p>
          <a:p>
            <a:pPr lvl="0"/>
            <a:r>
              <a:rPr lang="sv-SE" sz="4300" dirty="0"/>
              <a:t>Städa av läktare, påsar finns i städskåpet utanför kiosken märkt städskåp</a:t>
            </a:r>
          </a:p>
          <a:p>
            <a:pPr lvl="0"/>
            <a:r>
              <a:rPr lang="sv-SE" sz="4300" dirty="0"/>
              <a:t>Domarkvitton läggs i facket på väggen märkt ”Domarkvitton till Eva” eller i brevlådan på kanslidörren</a:t>
            </a:r>
          </a:p>
          <a:p>
            <a:pPr lvl="0"/>
            <a:r>
              <a:rPr lang="sv-SE" sz="4300" dirty="0"/>
              <a:t>Glöm inte att gå en runda i B-hallen så inget ligger kvar som inte skall vara där, tex matchklockan.</a:t>
            </a:r>
          </a:p>
          <a:p>
            <a:pPr lvl="0"/>
            <a:r>
              <a:rPr lang="sv-SE" sz="4300" dirty="0"/>
              <a:t>Ifall inte sista laget har tagit hand om matchklockan så skall de låsas in i speakerbåset.</a:t>
            </a:r>
          </a:p>
          <a:p>
            <a:r>
              <a:rPr lang="sv-SE" sz="4300" dirty="0"/>
              <a:t>Tryck </a:t>
            </a:r>
            <a:r>
              <a:rPr lang="sv-SE" sz="4300" dirty="0">
                <a:solidFill>
                  <a:srgbClr val="FF0000"/>
                </a:solidFill>
              </a:rPr>
              <a:t>ner</a:t>
            </a:r>
            <a:r>
              <a:rPr lang="sv-SE" sz="4300" dirty="0"/>
              <a:t> </a:t>
            </a:r>
            <a:r>
              <a:rPr lang="sv-SE" sz="4300" dirty="0" err="1"/>
              <a:t>jaluisiet</a:t>
            </a:r>
            <a:endParaRPr lang="sv-SE" sz="4300" dirty="0"/>
          </a:p>
          <a:p>
            <a:r>
              <a:rPr lang="sv-SE" sz="4300" dirty="0"/>
              <a:t>Vid samtliga tillfällen ska all pant samlas in och ställas i gamla soprummet.</a:t>
            </a:r>
          </a:p>
          <a:p>
            <a:r>
              <a:rPr lang="sv-SE" sz="4300" dirty="0"/>
              <a:t>När allt är städat och låst kan ni lämna nyckeln i brevlådan på kanslidörren</a:t>
            </a:r>
          </a:p>
          <a:p>
            <a:r>
              <a:rPr lang="sv-SE" sz="4300" dirty="0"/>
              <a:t>Fredagar och lördagar kommer Brobygget in från kl.20:00, kontakta gärna dem i överlämning när ni lämnar hallen</a:t>
            </a:r>
          </a:p>
          <a:p>
            <a:pPr lvl="0"/>
            <a:endParaRPr lang="sv-SE" sz="4300" dirty="0"/>
          </a:p>
          <a:p>
            <a:endParaRPr lang="sv-SE" sz="1700" dirty="0"/>
          </a:p>
        </p:txBody>
      </p:sp>
    </p:spTree>
    <p:extLst>
      <p:ext uri="{BB962C8B-B14F-4D97-AF65-F5344CB8AC3E}">
        <p14:creationId xmlns:p14="http://schemas.microsoft.com/office/powerpoint/2010/main" val="275901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3"/>
          <a:srcRect l="6287" r="5433" b="-2"/>
          <a:stretch/>
        </p:blipFill>
        <p:spPr>
          <a:xfrm>
            <a:off x="799188" y="1904281"/>
            <a:ext cx="3374810" cy="4272681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66453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sv-SE" altLang="sv-SE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</a:t>
            </a:r>
            <a:r>
              <a:rPr lang="sv-SE" altLang="sv-SE" b="1" dirty="0">
                <a:latin typeface="Calibri Light" panose="020F03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Ä</a:t>
            </a:r>
            <a:r>
              <a:rPr lang="sv-SE" altLang="sv-SE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DNING </a:t>
            </a:r>
            <a:br>
              <a:rPr lang="sv-SE" altLang="sv-SE" sz="3600" dirty="0">
                <a:solidFill>
                  <a:srgbClr val="2F5496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sv-SE" altLang="sv-SE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36008" y="1825625"/>
            <a:ext cx="6717792" cy="4351338"/>
          </a:xfrm>
        </p:spPr>
        <p:txBody>
          <a:bodyPr>
            <a:norm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v-SE" alt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Städa alltid hallarna samt toaletterna under hela passet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sv-SE" altLang="sv-SE" sz="7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v-SE" alt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Grovstädning gäller, vilket innebär att man sopar mellan bänkarna, plockar upp allt skräp. Tar hand om pant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sv-SE" altLang="sv-SE" sz="7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v-SE" alt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Töm papperskorgarna både i hall, omklädningsrum och toalettutrymmen under hela passet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sv-SE" altLang="sv-SE" sz="7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v-SE" alt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Knyt ihop och kasta alla sopsäckar i röda containern utanför kiosken vid bilvägen. Hallansvarsnyckeln passar i hänglåset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sv-SE" altLang="sv-SE" sz="7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v-SE" alt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Sopkvastar och moppar finns i städskåpet utanför cafeterian.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sv-SE" altLang="sv-SE" sz="7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v-SE" alt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Samtliga dörrar/fönster ska kontrolleras att de är stängda och låsta </a:t>
            </a:r>
            <a:endParaRPr lang="sv-SE" altLang="sv-SE" sz="1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sv-SE" altLang="sv-SE" sz="700" dirty="0"/>
          </a:p>
          <a:p>
            <a:endParaRPr lang="sv-SE" sz="1700" dirty="0"/>
          </a:p>
        </p:txBody>
      </p:sp>
    </p:spTree>
    <p:extLst>
      <p:ext uri="{BB962C8B-B14F-4D97-AF65-F5344CB8AC3E}">
        <p14:creationId xmlns:p14="http://schemas.microsoft.com/office/powerpoint/2010/main" val="932113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8" r="5283"/>
          <a:stretch/>
        </p:blipFill>
        <p:spPr>
          <a:xfrm>
            <a:off x="799188" y="1904281"/>
            <a:ext cx="3374810" cy="4272681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v-SE" b="1" dirty="0"/>
              <a:t>Att rädda liv eller släcka en brand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36008" y="1825625"/>
            <a:ext cx="6717792" cy="4351338"/>
          </a:xfrm>
        </p:spPr>
        <p:txBody>
          <a:bodyPr>
            <a:normAutofit/>
          </a:bodyPr>
          <a:lstStyle/>
          <a:p>
            <a:pPr fontAlgn="base">
              <a:spcAft>
                <a:spcPts val="600"/>
              </a:spcAft>
            </a:pPr>
            <a:r>
              <a:rPr lang="sv-SE" sz="1500" dirty="0"/>
              <a:t>HJÄRTSTARTAREN sitter på väggen utanför cafeterian</a:t>
            </a:r>
          </a:p>
          <a:p>
            <a:pPr fontAlgn="base">
              <a:spcAft>
                <a:spcPts val="600"/>
              </a:spcAft>
            </a:pPr>
            <a:r>
              <a:rPr lang="sv-SE" sz="1500" dirty="0"/>
              <a:t>Närmast brandsläckare finns utanför damtoaletten, utanför kansliet och längst bort i B‐hallen</a:t>
            </a:r>
          </a:p>
          <a:p>
            <a:pPr fontAlgn="base">
              <a:spcAft>
                <a:spcPts val="600"/>
              </a:spcAft>
            </a:pPr>
            <a:r>
              <a:rPr lang="sv-SE" sz="1500" dirty="0"/>
              <a:t>Brandslang finns vid cafeterian</a:t>
            </a:r>
          </a:p>
          <a:p>
            <a:pPr fontAlgn="base">
              <a:spcAft>
                <a:spcPts val="600"/>
              </a:spcAft>
            </a:pPr>
            <a:r>
              <a:rPr lang="sv-SE" sz="1500" dirty="0"/>
              <a:t>Brandfilt finns på hjärtstartaren</a:t>
            </a:r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36619919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8" r="5283"/>
          <a:stretch/>
        </p:blipFill>
        <p:spPr>
          <a:xfrm>
            <a:off x="799188" y="1904281"/>
            <a:ext cx="3374810" cy="4272681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v-SE" b="1" dirty="0"/>
              <a:t>Domarkvitton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36008" y="1825625"/>
            <a:ext cx="6717792" cy="4351338"/>
          </a:xfrm>
        </p:spPr>
        <p:txBody>
          <a:bodyPr>
            <a:normAutofit/>
          </a:bodyPr>
          <a:lstStyle/>
          <a:p>
            <a:r>
              <a:rPr lang="sv-SE" sz="2400" dirty="0"/>
              <a:t>Ingen utbetalning i kontanter </a:t>
            </a:r>
          </a:p>
          <a:p>
            <a:r>
              <a:rPr lang="sv-SE" sz="2400" dirty="0"/>
              <a:t>Viktigt att kontonummer finns på kvittot</a:t>
            </a:r>
          </a:p>
          <a:p>
            <a:r>
              <a:rPr lang="sv-SE" sz="2400" dirty="0"/>
              <a:t>Lägg kvittot i facket på väggen eller brevlådan på kanslidörren</a:t>
            </a:r>
          </a:p>
          <a:p>
            <a:r>
              <a:rPr lang="sv-SE" sz="2400" dirty="0"/>
              <a:t>Extra domarkvitton finns i blå pärmen</a:t>
            </a:r>
          </a:p>
        </p:txBody>
      </p:sp>
    </p:spTree>
    <p:extLst>
      <p:ext uri="{BB962C8B-B14F-4D97-AF65-F5344CB8AC3E}">
        <p14:creationId xmlns:p14="http://schemas.microsoft.com/office/powerpoint/2010/main" val="387589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2488"/>
          <a:stretch/>
        </p:blipFill>
        <p:spPr>
          <a:xfrm>
            <a:off x="8020569" y="1904284"/>
            <a:ext cx="3152439" cy="344885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altLang="sv-SE" b="1" dirty="0">
                <a:latin typeface="Source Sans Pro"/>
                <a:ea typeface="Times New Roman" panose="02020603050405020304" pitchFamily="18" charset="0"/>
                <a:cs typeface="Helvetica" panose="020B0604020202020204" pitchFamily="34" charset="0"/>
              </a:rPr>
              <a:t>Tv</a:t>
            </a:r>
            <a:r>
              <a:rPr lang="sv-SE" altLang="sv-SE" b="1" dirty="0"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ä</a:t>
            </a:r>
            <a:r>
              <a:rPr lang="sv-SE" altLang="sv-SE" b="1" dirty="0">
                <a:latin typeface="Source Sans Pro"/>
                <a:ea typeface="Times New Roman" panose="02020603050405020304" pitchFamily="18" charset="0"/>
                <a:cs typeface="Helvetica" panose="020B0604020202020204" pitchFamily="34" charset="0"/>
              </a:rPr>
              <a:t>tta h</a:t>
            </a:r>
            <a:r>
              <a:rPr lang="sv-SE" altLang="sv-SE" b="1" dirty="0"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ä</a:t>
            </a:r>
            <a:r>
              <a:rPr lang="sv-SE" altLang="sv-SE" b="1" dirty="0">
                <a:latin typeface="Source Sans Pro"/>
                <a:ea typeface="Times New Roman" panose="02020603050405020304" pitchFamily="18" charset="0"/>
                <a:cs typeface="Helvetica" panose="020B0604020202020204" pitchFamily="34" charset="0"/>
              </a:rPr>
              <a:t>nderna p</a:t>
            </a:r>
            <a:r>
              <a:rPr lang="sv-SE" altLang="sv-SE" b="1" dirty="0"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å</a:t>
            </a:r>
            <a:r>
              <a:rPr lang="sv-SE" altLang="sv-SE" b="1" dirty="0">
                <a:latin typeface="Source Sans Pro"/>
                <a:ea typeface="Times New Roman" panose="02020603050405020304" pitchFamily="18" charset="0"/>
                <a:cs typeface="Helvetica" panose="020B0604020202020204" pitchFamily="34" charset="0"/>
              </a:rPr>
              <a:t> r</a:t>
            </a:r>
            <a:r>
              <a:rPr lang="sv-SE" altLang="sv-SE" b="1" dirty="0"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ä</a:t>
            </a:r>
            <a:r>
              <a:rPr lang="sv-SE" altLang="sv-SE" b="1" dirty="0">
                <a:latin typeface="Source Sans Pro"/>
                <a:ea typeface="Times New Roman" panose="02020603050405020304" pitchFamily="18" charset="0"/>
                <a:cs typeface="Helvetica" panose="020B0604020202020204" pitchFamily="34" charset="0"/>
              </a:rPr>
              <a:t>tt s</a:t>
            </a:r>
            <a:r>
              <a:rPr lang="sv-SE" altLang="sv-SE" b="1" dirty="0"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ä</a:t>
            </a:r>
            <a:r>
              <a:rPr lang="sv-SE" altLang="sv-SE" b="1" dirty="0">
                <a:latin typeface="Source Sans Pro"/>
                <a:ea typeface="Times New Roman" panose="02020603050405020304" pitchFamily="18" charset="0"/>
                <a:cs typeface="Helvetica" panose="020B0604020202020204" pitchFamily="34" charset="0"/>
              </a:rPr>
              <a:t>tt	</a:t>
            </a:r>
            <a:br>
              <a:rPr lang="sv-SE" altLang="sv-SE" dirty="0"/>
            </a:br>
            <a:endParaRPr lang="sv-SE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1188062"/>
            <a:ext cx="6714067" cy="435133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ts val="1000"/>
              </a:spcBef>
              <a:spcAft>
                <a:spcPts val="600"/>
              </a:spcAft>
              <a:buNone/>
            </a:pPr>
            <a:r>
              <a:rPr lang="sv-SE" altLang="sv-SE" sz="1500" b="1" dirty="0">
                <a:latin typeface="+mn-lt"/>
              </a:rPr>
              <a:t>Handtvätt med tvål och vatten är vårt bästa försvar mot spridning av magsjuka, förkylning och andra infektioner</a:t>
            </a:r>
          </a:p>
          <a:p>
            <a:pPr eaLnBrk="1" hangingPunct="1">
              <a:spcBef>
                <a:spcPts val="1000"/>
              </a:spcBef>
              <a:spcAft>
                <a:spcPts val="600"/>
              </a:spcAft>
            </a:pPr>
            <a:endParaRPr lang="sv-SE" altLang="sv-SE" sz="1500" dirty="0">
              <a:latin typeface="+mn-lt"/>
            </a:endParaRPr>
          </a:p>
          <a:p>
            <a:pPr eaLnBrk="1" hangingPunct="1">
              <a:spcBef>
                <a:spcPts val="1000"/>
              </a:spcBef>
              <a:spcAft>
                <a:spcPts val="600"/>
              </a:spcAft>
            </a:pPr>
            <a:r>
              <a:rPr lang="sv-SE" altLang="sv-SE" sz="1500" dirty="0">
                <a:latin typeface="+mn-lt"/>
              </a:rPr>
              <a:t>Så här tvättar du händerna på rätt sätt:</a:t>
            </a:r>
          </a:p>
          <a:p>
            <a:pPr eaLnBrk="1" hangingPunct="1">
              <a:spcBef>
                <a:spcPts val="1000"/>
              </a:spcBef>
              <a:spcAft>
                <a:spcPts val="600"/>
              </a:spcAft>
            </a:pPr>
            <a:r>
              <a:rPr lang="sv-SE" altLang="sv-SE" sz="1500" dirty="0">
                <a:latin typeface="+mn-lt"/>
              </a:rPr>
              <a:t>Ta bort klockan, ringar och andra smycken från händer och handleder.</a:t>
            </a:r>
          </a:p>
          <a:p>
            <a:pPr eaLnBrk="1" hangingPunct="1">
              <a:spcBef>
                <a:spcPts val="1000"/>
              </a:spcBef>
              <a:spcAft>
                <a:spcPts val="600"/>
              </a:spcAft>
            </a:pPr>
            <a:r>
              <a:rPr lang="sv-SE" altLang="sv-SE" sz="1500" dirty="0">
                <a:latin typeface="+mn-lt"/>
              </a:rPr>
              <a:t>Blöt händerna med varmt vatten.</a:t>
            </a:r>
          </a:p>
          <a:p>
            <a:pPr eaLnBrk="1" hangingPunct="1">
              <a:spcBef>
                <a:spcPts val="1000"/>
              </a:spcBef>
              <a:spcAft>
                <a:spcPts val="600"/>
              </a:spcAft>
            </a:pPr>
            <a:r>
              <a:rPr lang="sv-SE" altLang="sv-SE" sz="1500" dirty="0">
                <a:latin typeface="+mn-lt"/>
              </a:rPr>
              <a:t>Tvåla in händerna, se till att det löddrar ordentligt.</a:t>
            </a:r>
          </a:p>
          <a:p>
            <a:pPr eaLnBrk="1" hangingPunct="1">
              <a:spcBef>
                <a:spcPts val="1000"/>
              </a:spcBef>
              <a:spcAft>
                <a:spcPts val="600"/>
              </a:spcAft>
            </a:pPr>
            <a:r>
              <a:rPr lang="sv-SE" altLang="sv-SE" sz="1500" dirty="0">
                <a:latin typeface="+mn-lt"/>
              </a:rPr>
              <a:t>Tvätta handflatorna, händernas utsidor och sidor. Tvätta också handlederna, tummarna, mellan fingrarna samt under naglarna.</a:t>
            </a:r>
          </a:p>
          <a:p>
            <a:pPr eaLnBrk="1" hangingPunct="1">
              <a:spcBef>
                <a:spcPts val="1000"/>
              </a:spcBef>
              <a:spcAft>
                <a:spcPts val="600"/>
              </a:spcAft>
            </a:pPr>
            <a:r>
              <a:rPr lang="sv-SE" altLang="sv-SE" sz="1500" dirty="0">
                <a:latin typeface="+mn-lt"/>
              </a:rPr>
              <a:t>Skölj händerna ordentligt.</a:t>
            </a:r>
          </a:p>
          <a:p>
            <a:pPr eaLnBrk="1" hangingPunct="1">
              <a:spcBef>
                <a:spcPts val="1000"/>
              </a:spcBef>
              <a:spcAft>
                <a:spcPts val="600"/>
              </a:spcAft>
            </a:pPr>
            <a:r>
              <a:rPr lang="sv-SE" altLang="sv-SE" sz="1500" dirty="0">
                <a:latin typeface="+mn-lt"/>
              </a:rPr>
              <a:t>Torka händerna ordentligt med en ren handduk eller en pappershandduk.</a:t>
            </a:r>
          </a:p>
          <a:p>
            <a:pPr eaLnBrk="1" hangingPunct="1">
              <a:spcBef>
                <a:spcPts val="1000"/>
              </a:spcBef>
              <a:spcAft>
                <a:spcPts val="600"/>
              </a:spcAft>
            </a:pPr>
            <a:r>
              <a:rPr lang="sv-SE" altLang="sv-SE" sz="1500" dirty="0">
                <a:latin typeface="+mn-lt"/>
              </a:rPr>
              <a:t>Rör inte kranen med dina bara händer när du stänger av vattnet.</a:t>
            </a:r>
          </a:p>
          <a:p>
            <a:pPr eaLnBrk="1" hangingPunct="1">
              <a:spcBef>
                <a:spcPts val="1000"/>
              </a:spcBef>
              <a:spcAft>
                <a:spcPts val="600"/>
              </a:spcAft>
            </a:pPr>
            <a:r>
              <a:rPr lang="sv-SE" altLang="sv-SE" sz="1500" dirty="0">
                <a:latin typeface="+mn-lt"/>
              </a:rPr>
              <a:t>Använd istället armbågen eller skydda händerna med exempelvis en pappershandduk. Då överförs inte bakterier som finns på kranen till dina rena händer.</a:t>
            </a:r>
          </a:p>
        </p:txBody>
      </p:sp>
    </p:spTree>
    <p:extLst>
      <p:ext uri="{BB962C8B-B14F-4D97-AF65-F5344CB8AC3E}">
        <p14:creationId xmlns:p14="http://schemas.microsoft.com/office/powerpoint/2010/main" val="508807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2488"/>
          <a:stretch/>
        </p:blipFill>
        <p:spPr>
          <a:xfrm>
            <a:off x="8020569" y="1904284"/>
            <a:ext cx="3152439" cy="344885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altLang="sv-SE" b="1" dirty="0">
                <a:latin typeface="Source Sans Pro"/>
                <a:ea typeface="Times New Roman" panose="02020603050405020304" pitchFamily="18" charset="0"/>
                <a:cs typeface="Helvetica" panose="020B0604020202020204" pitchFamily="34" charset="0"/>
              </a:rPr>
              <a:t>Tar varor slut	</a:t>
            </a:r>
            <a:br>
              <a:rPr lang="sv-SE" altLang="sv-SE" dirty="0"/>
            </a:br>
            <a:endParaRPr lang="sv-SE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1188062"/>
            <a:ext cx="6714067" cy="435133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ts val="1000"/>
              </a:spcBef>
              <a:spcAft>
                <a:spcPts val="600"/>
              </a:spcAft>
              <a:buNone/>
            </a:pPr>
            <a:r>
              <a:rPr lang="sv-SE" altLang="sv-SE" sz="1500" dirty="0">
                <a:latin typeface="+mn-lt"/>
              </a:rPr>
              <a:t>Gå till B-hallen och förrådet ligger längst in på läktaren.</a:t>
            </a:r>
          </a:p>
          <a:p>
            <a:pPr marL="0" indent="0" eaLnBrk="1" hangingPunct="1">
              <a:spcBef>
                <a:spcPts val="1000"/>
              </a:spcBef>
              <a:spcAft>
                <a:spcPts val="600"/>
              </a:spcAft>
              <a:buNone/>
            </a:pPr>
            <a:r>
              <a:rPr lang="sv-SE" altLang="sv-SE" sz="1500" dirty="0">
                <a:latin typeface="+mn-lt"/>
              </a:rPr>
              <a:t>Nyckel är samma som hallansvarsnyckeln</a:t>
            </a:r>
          </a:p>
          <a:p>
            <a:pPr marL="0" indent="0" eaLnBrk="1" hangingPunct="1">
              <a:spcBef>
                <a:spcPts val="1000"/>
              </a:spcBef>
              <a:spcAft>
                <a:spcPts val="600"/>
              </a:spcAft>
              <a:buNone/>
            </a:pPr>
            <a:r>
              <a:rPr lang="sv-SE" altLang="sv-SE" sz="1500" dirty="0">
                <a:latin typeface="+mn-lt"/>
              </a:rPr>
              <a:t>Hämta varor där</a:t>
            </a:r>
          </a:p>
          <a:p>
            <a:pPr marL="0" indent="0" eaLnBrk="1" hangingPunct="1">
              <a:spcBef>
                <a:spcPts val="1000"/>
              </a:spcBef>
              <a:spcAft>
                <a:spcPts val="600"/>
              </a:spcAft>
              <a:buNone/>
            </a:pPr>
            <a:r>
              <a:rPr lang="sv-SE" altLang="sv-SE" sz="1500" dirty="0">
                <a:latin typeface="+mn-lt"/>
              </a:rPr>
              <a:t>Är det slut, ta pengar i kassan i kiosken och åk till valfri butik och handla.</a:t>
            </a:r>
          </a:p>
          <a:p>
            <a:pPr marL="0" indent="0" eaLnBrk="1" hangingPunct="1">
              <a:spcBef>
                <a:spcPts val="1000"/>
              </a:spcBef>
              <a:spcAft>
                <a:spcPts val="600"/>
              </a:spcAft>
              <a:buNone/>
            </a:pPr>
            <a:r>
              <a:rPr lang="sv-SE" altLang="sv-SE" sz="1500" dirty="0">
                <a:latin typeface="+mn-lt"/>
              </a:rPr>
              <a:t>Lägg kvitto i kassan om det finns några kontanter. </a:t>
            </a:r>
          </a:p>
          <a:p>
            <a:pPr marL="0" indent="0" eaLnBrk="1" hangingPunct="1">
              <a:spcBef>
                <a:spcPts val="1000"/>
              </a:spcBef>
              <a:spcAft>
                <a:spcPts val="600"/>
              </a:spcAft>
              <a:buNone/>
            </a:pPr>
            <a:r>
              <a:rPr lang="sv-SE" altLang="sv-SE" sz="1500" dirty="0">
                <a:latin typeface="+mn-lt"/>
              </a:rPr>
              <a:t>Om det är en söndag eftermiddag och varorna börjar ta slut så </a:t>
            </a:r>
            <a:r>
              <a:rPr lang="sv-SE" altLang="sv-SE" sz="1500" b="1" dirty="0">
                <a:latin typeface="+mn-lt"/>
              </a:rPr>
              <a:t>åk inte </a:t>
            </a:r>
            <a:r>
              <a:rPr lang="sv-SE" altLang="sv-SE" sz="1500" dirty="0">
                <a:latin typeface="+mn-lt"/>
              </a:rPr>
              <a:t>och köp nytt om det inte är något som vi verkligen behöver.                                                   Beställning till kiosken görs 1 ggr/veckan och söndag kvällar är det jättebra om varorna börjar ta slut.</a:t>
            </a:r>
          </a:p>
        </p:txBody>
      </p:sp>
    </p:spTree>
    <p:extLst>
      <p:ext uri="{BB962C8B-B14F-4D97-AF65-F5344CB8AC3E}">
        <p14:creationId xmlns:p14="http://schemas.microsoft.com/office/powerpoint/2010/main" val="3133690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8" r="5283"/>
          <a:stretch/>
        </p:blipFill>
        <p:spPr>
          <a:xfrm>
            <a:off x="799188" y="1904281"/>
            <a:ext cx="3374810" cy="4272681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v-SE" b="1" dirty="0"/>
              <a:t>Instruktioner för kortläsaren -  </a:t>
            </a:r>
            <a:r>
              <a:rPr lang="sv-SE" b="1" dirty="0" err="1"/>
              <a:t>iZettle</a:t>
            </a:r>
            <a:br>
              <a:rPr lang="sv-SE" dirty="0"/>
            </a:b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36008" y="1825625"/>
            <a:ext cx="6717792" cy="4351338"/>
          </a:xfrm>
        </p:spPr>
        <p:txBody>
          <a:bodyPr>
            <a:norm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sv-SE" sz="1300" dirty="0"/>
              <a:t>Börja med att sätta både plattan och </a:t>
            </a:r>
            <a:r>
              <a:rPr lang="sv-SE" sz="1300" dirty="0" err="1"/>
              <a:t>iZettle</a:t>
            </a:r>
            <a:r>
              <a:rPr lang="sv-SE" sz="1300" dirty="0"/>
              <a:t> dosan på laddning</a:t>
            </a:r>
          </a:p>
          <a:p>
            <a:pPr marL="342900" lvl="0" indent="-342900">
              <a:buFont typeface="+mj-lt"/>
              <a:buAutoNum type="arabicPeriod"/>
            </a:pPr>
            <a:r>
              <a:rPr lang="sv-SE" sz="1300" dirty="0"/>
              <a:t>Inloggning på plattan 1949</a:t>
            </a:r>
          </a:p>
          <a:p>
            <a:pPr marL="342900" lvl="0" indent="-342900">
              <a:buFont typeface="+mj-lt"/>
              <a:buAutoNum type="arabicPeriod"/>
            </a:pPr>
            <a:r>
              <a:rPr lang="sv-SE" sz="1300" dirty="0"/>
              <a:t>Ta betalt</a:t>
            </a:r>
          </a:p>
          <a:p>
            <a:pPr marL="800100" lvl="1" indent="-342900">
              <a:buFont typeface="+mj-lt"/>
              <a:buAutoNum type="arabicPeriod"/>
            </a:pPr>
            <a:r>
              <a:rPr lang="sv-SE" sz="1300" dirty="0"/>
              <a:t> Starta appen </a:t>
            </a:r>
            <a:r>
              <a:rPr lang="sv-SE" sz="1300" dirty="0" err="1"/>
              <a:t>iZettle</a:t>
            </a:r>
            <a:r>
              <a:rPr lang="sv-SE" sz="1300" dirty="0"/>
              <a:t>, Blå appen på plattan</a:t>
            </a:r>
          </a:p>
          <a:p>
            <a:pPr marL="800100" lvl="1" indent="-342900">
              <a:buFont typeface="+mj-lt"/>
              <a:buAutoNum type="arabicPeriod"/>
            </a:pPr>
            <a:r>
              <a:rPr lang="sv-SE" sz="1300" dirty="0"/>
              <a:t>Tryck på bilderna där finns färdiga belopp.</a:t>
            </a:r>
          </a:p>
          <a:p>
            <a:pPr marL="800100" lvl="1" indent="-342900">
              <a:buFont typeface="+mj-lt"/>
              <a:buAutoNum type="arabicPeriod"/>
            </a:pPr>
            <a:r>
              <a:rPr lang="sv-SE" sz="1300" dirty="0"/>
              <a:t> Tryck på ta betalt och be kunden lägga kortet på </a:t>
            </a:r>
            <a:r>
              <a:rPr lang="sv-SE" sz="1300" dirty="0" err="1"/>
              <a:t>iZettlen</a:t>
            </a:r>
            <a:endParaRPr lang="sv-SE" sz="1300" dirty="0"/>
          </a:p>
          <a:p>
            <a:pPr marL="800100" lvl="1" indent="-342900">
              <a:buFont typeface="+mj-lt"/>
              <a:buAutoNum type="arabicPeriod"/>
            </a:pPr>
            <a:r>
              <a:rPr lang="sv-SE" sz="1300" dirty="0"/>
              <a:t>Har man inte </a:t>
            </a:r>
            <a:r>
              <a:rPr lang="sv-SE" sz="1300" dirty="0" err="1"/>
              <a:t>snabbetalning</a:t>
            </a:r>
            <a:r>
              <a:rPr lang="sv-SE" sz="1300" dirty="0"/>
              <a:t> på sitt kort så måste man stoppa i kortet och slå sin kod</a:t>
            </a:r>
          </a:p>
          <a:p>
            <a:pPr marL="800100" lvl="1" indent="-342900">
              <a:buFont typeface="+mj-lt"/>
              <a:buAutoNum type="arabicPeriod"/>
            </a:pPr>
            <a:r>
              <a:rPr lang="sv-SE" sz="1300" dirty="0"/>
              <a:t>Vill kunden ha kvitto måste ni lägga in deras mail adress (om den inte redan finns) innan ni trycker på klart.</a:t>
            </a:r>
          </a:p>
          <a:p>
            <a:pPr marL="342900" lvl="0" indent="-342900">
              <a:buFont typeface="+mj-lt"/>
              <a:buAutoNum type="arabicPeriod"/>
            </a:pPr>
            <a:r>
              <a:rPr lang="sv-SE" sz="1300" dirty="0"/>
              <a:t>Mister ni kontakten – kontrollera att det fungerar under inställningar, att Bluetooth är på</a:t>
            </a:r>
          </a:p>
          <a:p>
            <a:pPr marL="342900" lvl="0" indent="-342900">
              <a:buFont typeface="+mj-lt"/>
              <a:buAutoNum type="arabicPeriod"/>
            </a:pPr>
            <a:r>
              <a:rPr lang="sv-SE" sz="1300" dirty="0"/>
              <a:t>Efter avslutat hallansvar på lördagen lägger ni ner allt i den svarta väskan och låser in allt i godisskåpet till söndagen</a:t>
            </a:r>
          </a:p>
          <a:p>
            <a:pPr marL="342900" lvl="0" indent="-342900">
              <a:buFont typeface="+mj-lt"/>
              <a:buAutoNum type="arabicPeriod"/>
            </a:pPr>
            <a:r>
              <a:rPr lang="sv-SE" sz="1300" dirty="0"/>
              <a:t>Hallansvaret lämnar kvar svarta väskan inlåst i godisskåpet</a:t>
            </a:r>
          </a:p>
        </p:txBody>
      </p:sp>
    </p:spTree>
    <p:extLst>
      <p:ext uri="{BB962C8B-B14F-4D97-AF65-F5344CB8AC3E}">
        <p14:creationId xmlns:p14="http://schemas.microsoft.com/office/powerpoint/2010/main" val="1329926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2488"/>
          <a:stretch/>
        </p:blipFill>
        <p:spPr>
          <a:xfrm>
            <a:off x="8020569" y="1904284"/>
            <a:ext cx="3152439" cy="344885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/>
              <a:t>Instruktion för korvlådan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199" y="1825625"/>
            <a:ext cx="6714067" cy="4351338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v-SE" sz="1500" dirty="0"/>
              <a:t> Tag ur den inre behållaren på korvlådan, kontrollera att avtappningskranen under korvkokaren  är stängd.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500" dirty="0"/>
              <a:t>Fyll den yttre behållaren med varmt vatten upp till 10‐12 cm över botten.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500" dirty="0"/>
              <a:t> Sätt tillbaka den inre behållaren och fyll den med varmt vatten till ca 10‐12 cm över botten.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500" dirty="0"/>
              <a:t>Sätt kokarens stickpropp i vägguttaget under disken.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500" dirty="0"/>
              <a:t>Slå på strömbrytaren och ställ in termostaten på 80‐90 grader (den är placerad på vänstra sidan av korvkokaren under disken).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500" dirty="0"/>
              <a:t>Lägg i korv i det högra facket i korvlådan när vattnet blivit varmt. 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500" dirty="0"/>
              <a:t>Sänk därefter temperaturen till 55‐60 grader. När korven är kokt kan ni fylla på korv i det andra facket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500" dirty="0"/>
              <a:t>Stoppa inte facken fulla med korvar utan lämna utrymme för korven att flyta upp när den är klar. Tag ur ett fack i taget tills det är tomt innan ni fyller på igen</a:t>
            </a:r>
          </a:p>
          <a:p>
            <a:endParaRPr lang="sv-SE" sz="1500" dirty="0"/>
          </a:p>
        </p:txBody>
      </p:sp>
    </p:spTree>
    <p:extLst>
      <p:ext uri="{BB962C8B-B14F-4D97-AF65-F5344CB8AC3E}">
        <p14:creationId xmlns:p14="http://schemas.microsoft.com/office/powerpoint/2010/main" val="1585545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2488"/>
          <a:stretch/>
        </p:blipFill>
        <p:spPr>
          <a:xfrm>
            <a:off x="8020569" y="1904284"/>
            <a:ext cx="3152439" cy="344885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199" y="500062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sv-SE" b="1" dirty="0"/>
            </a:br>
            <a:br>
              <a:rPr lang="sv-SE" b="1" dirty="0"/>
            </a:br>
            <a:r>
              <a:rPr lang="sv-SE" sz="3100" b="1" dirty="0"/>
              <a:t>Koka kaffe</a:t>
            </a:r>
            <a:br>
              <a:rPr lang="sv-SE" sz="3100" b="1" dirty="0"/>
            </a:br>
            <a:br>
              <a:rPr lang="sv-SE" b="1" dirty="0"/>
            </a:b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199" y="1825625"/>
            <a:ext cx="6714067" cy="4351338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sv-SE" sz="1500" b="1" dirty="0"/>
              <a:t>Koka kaffe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sv-SE" sz="1500" dirty="0"/>
              <a:t> Sätt i kaffefilter i filterhållare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sv-SE" sz="1500" dirty="0"/>
              <a:t>Häll i 1 kaffe påse i bryggtratten till varje bryggning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sv-SE" sz="1500" dirty="0"/>
              <a:t>Tag vatten i kannan som är uppmärkt och fyll på uppe på  kaffekokaren för den bryggare som står i kiosken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sv-SE" sz="1500" dirty="0"/>
              <a:t>Kaffepåsar finns i skåpet märkt KAFFE</a:t>
            </a:r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815270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2488"/>
          <a:stretch/>
        </p:blipFill>
        <p:spPr>
          <a:xfrm>
            <a:off x="8020569" y="1904284"/>
            <a:ext cx="3152439" cy="344885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Ugnen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199" y="1825625"/>
            <a:ext cx="671406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1" dirty="0"/>
              <a:t>Bullar</a:t>
            </a:r>
            <a:endParaRPr lang="sv-SE" dirty="0"/>
          </a:p>
          <a:p>
            <a:endParaRPr lang="sv-SE" dirty="0"/>
          </a:p>
          <a:p>
            <a:r>
              <a:rPr lang="sv-SE" dirty="0"/>
              <a:t>200 grader i ca 14 minuter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b="1" dirty="0"/>
              <a:t>Baguetter</a:t>
            </a:r>
          </a:p>
          <a:p>
            <a:endParaRPr lang="sv-SE" dirty="0"/>
          </a:p>
          <a:p>
            <a:r>
              <a:rPr lang="sv-SE" dirty="0"/>
              <a:t>170-180 grader i ca 8 min i nedre delen av ugnen</a:t>
            </a:r>
            <a:endParaRPr lang="sv-SE" sz="1500" dirty="0"/>
          </a:p>
        </p:txBody>
      </p:sp>
    </p:spTree>
    <p:extLst>
      <p:ext uri="{BB962C8B-B14F-4D97-AF65-F5344CB8AC3E}">
        <p14:creationId xmlns:p14="http://schemas.microsoft.com/office/powerpoint/2010/main" val="2040466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515405-CFD9-7BFE-7063-5D16FC733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Baguetter</a:t>
            </a:r>
            <a:endParaRPr lang="sv-SE" b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8C7E78E-68FA-675F-13A3-423D58357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2900" y="1825625"/>
            <a:ext cx="7200900" cy="3832225"/>
          </a:xfrm>
        </p:spPr>
        <p:txBody>
          <a:bodyPr/>
          <a:lstStyle/>
          <a:p>
            <a:r>
              <a:rPr lang="en-GB" dirty="0" err="1"/>
              <a:t>Baguetterna</a:t>
            </a:r>
            <a:r>
              <a:rPr lang="en-GB" dirty="0"/>
              <a:t> </a:t>
            </a:r>
            <a:r>
              <a:rPr lang="en-GB" dirty="0" err="1"/>
              <a:t>finns</a:t>
            </a:r>
            <a:r>
              <a:rPr lang="en-GB" dirty="0"/>
              <a:t> i </a:t>
            </a:r>
            <a:r>
              <a:rPr lang="en-GB" dirty="0" err="1"/>
              <a:t>frysen</a:t>
            </a:r>
            <a:r>
              <a:rPr lang="en-GB" dirty="0"/>
              <a:t> I cafeteria </a:t>
            </a:r>
            <a:r>
              <a:rPr lang="en-GB" dirty="0" err="1"/>
              <a:t>eller</a:t>
            </a:r>
            <a:r>
              <a:rPr lang="en-GB" dirty="0"/>
              <a:t> I B-</a:t>
            </a:r>
            <a:r>
              <a:rPr lang="en-GB" dirty="0" err="1"/>
              <a:t>hallsförrådet</a:t>
            </a:r>
            <a:endParaRPr lang="en-GB" dirty="0"/>
          </a:p>
          <a:p>
            <a:r>
              <a:rPr lang="sv-SE" dirty="0"/>
              <a:t>Grädda i170-180 grader i ca 8 min i nedre delen av ugnen</a:t>
            </a:r>
          </a:p>
          <a:p>
            <a:r>
              <a:rPr lang="sv-SE" dirty="0"/>
              <a:t>Dela Baguetterna i två delar fyll med en skiva skinka, en skiva ost samt sallad, gurka, paprika</a:t>
            </a:r>
          </a:p>
          <a:p>
            <a:r>
              <a:rPr lang="sv-SE" dirty="0"/>
              <a:t>Plasta in och förvara i frysen, ha några framme att synas</a:t>
            </a:r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BFEB8812-39A5-9E1F-F300-25BD595F0F7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2488"/>
          <a:stretch/>
        </p:blipFill>
        <p:spPr>
          <a:xfrm>
            <a:off x="474257" y="1690688"/>
            <a:ext cx="3152439" cy="3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379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8" r="5283"/>
          <a:stretch/>
        </p:blipFill>
        <p:spPr>
          <a:xfrm>
            <a:off x="799188" y="1904281"/>
            <a:ext cx="3374810" cy="4272681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v-SE" b="1" dirty="0"/>
              <a:t>TOAST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36008" y="1825625"/>
            <a:ext cx="6717792" cy="4351338"/>
          </a:xfrm>
        </p:spPr>
        <p:txBody>
          <a:bodyPr>
            <a:normAutofit fontScale="92500" lnSpcReduction="20000"/>
          </a:bodyPr>
          <a:lstStyle/>
          <a:p>
            <a:r>
              <a:rPr lang="sv-SE" sz="2400" dirty="0"/>
              <a:t>2 formbröd </a:t>
            </a:r>
          </a:p>
          <a:p>
            <a:r>
              <a:rPr lang="sv-SE" sz="2400" dirty="0"/>
              <a:t>Smörgåsmargarin </a:t>
            </a:r>
          </a:p>
          <a:p>
            <a:r>
              <a:rPr lang="sv-SE" sz="2400" dirty="0"/>
              <a:t>1 ost</a:t>
            </a:r>
          </a:p>
          <a:p>
            <a:r>
              <a:rPr lang="sv-SE" sz="2400" dirty="0"/>
              <a:t>1 skinka </a:t>
            </a:r>
          </a:p>
          <a:p>
            <a:r>
              <a:rPr lang="sv-SE" sz="2400" dirty="0"/>
              <a:t>Lägg samman och lägg i toastjärnet</a:t>
            </a:r>
          </a:p>
          <a:p>
            <a:endParaRPr lang="sv-SE" sz="2400" dirty="0"/>
          </a:p>
          <a:p>
            <a:pPr marL="0" indent="0">
              <a:buNone/>
            </a:pPr>
            <a:r>
              <a:rPr lang="sv-SE" sz="2400" b="1" dirty="0"/>
              <a:t>TIPS! </a:t>
            </a:r>
          </a:p>
          <a:p>
            <a:r>
              <a:rPr lang="sv-SE" sz="2400" dirty="0"/>
              <a:t>Sportcentergruppen förbered så mycket de kan innan helgen och lägger fram i kylen. Tar det slut förbered som vanligt.</a:t>
            </a:r>
          </a:p>
          <a:p>
            <a:r>
              <a:rPr lang="sv-SE" sz="2400" dirty="0"/>
              <a:t>Osttoast, om det kommer en sådan beställning, väldigt sällan, gör en ny eller se efter om det redan finns färdigt</a:t>
            </a:r>
          </a:p>
          <a:p>
            <a:endParaRPr lang="sv-SE" sz="2400" dirty="0"/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616073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935</TotalTime>
  <Words>1354</Words>
  <Application>Microsoft Office PowerPoint</Application>
  <PresentationFormat>Bredbild</PresentationFormat>
  <Paragraphs>157</Paragraphs>
  <Slides>15</Slides>
  <Notes>12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Source Sans Pro</vt:lpstr>
      <vt:lpstr>Office-tema</vt:lpstr>
      <vt:lpstr>Ni som öppnar </vt:lpstr>
      <vt:lpstr>Tvätta händerna på rätt sätt  </vt:lpstr>
      <vt:lpstr>Tar varor slut  </vt:lpstr>
      <vt:lpstr>Instruktioner för kortläsaren -  iZettle </vt:lpstr>
      <vt:lpstr>Instruktion för korvlådan</vt:lpstr>
      <vt:lpstr>  Koka kaffe  </vt:lpstr>
      <vt:lpstr>Ugnen</vt:lpstr>
      <vt:lpstr>Baguetter</vt:lpstr>
      <vt:lpstr>TOAST</vt:lpstr>
      <vt:lpstr>A-lags match-vad gäller då?</vt:lpstr>
      <vt:lpstr>A-lags match-vad gäller då?</vt:lpstr>
      <vt:lpstr>Ni som stänger </vt:lpstr>
      <vt:lpstr>STÄDNING   </vt:lpstr>
      <vt:lpstr>Att rädda liv eller släcka en brand</vt:lpstr>
      <vt:lpstr>Domarkvitton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Skånela kiosk</dc:title>
  <dc:creator>Anna-Karin Jernström</dc:creator>
  <cp:lastModifiedBy>Ewa Engström</cp:lastModifiedBy>
  <cp:revision>68</cp:revision>
  <cp:lastPrinted>2020-02-11T12:40:41Z</cp:lastPrinted>
  <dcterms:created xsi:type="dcterms:W3CDTF">2017-08-31T07:19:02Z</dcterms:created>
  <dcterms:modified xsi:type="dcterms:W3CDTF">2023-11-22T15:53:31Z</dcterms:modified>
</cp:coreProperties>
</file>